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6" r:id="rId2"/>
    <p:sldId id="293" r:id="rId3"/>
    <p:sldId id="292" r:id="rId4"/>
    <p:sldId id="294" r:id="rId5"/>
    <p:sldId id="295" r:id="rId6"/>
    <p:sldId id="256" r:id="rId7"/>
    <p:sldId id="299" r:id="rId8"/>
    <p:sldId id="297" r:id="rId9"/>
    <p:sldId id="298" r:id="rId10"/>
    <p:sldId id="301" r:id="rId11"/>
    <p:sldId id="302" r:id="rId12"/>
    <p:sldId id="303" r:id="rId13"/>
    <p:sldId id="304" r:id="rId14"/>
    <p:sldId id="305" r:id="rId15"/>
    <p:sldId id="309" r:id="rId16"/>
    <p:sldId id="307" r:id="rId17"/>
    <p:sldId id="308" r:id="rId18"/>
    <p:sldId id="30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8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F28A68-1A36-4FF9-BAAF-3FDE6BAA1390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7BF97F-F4BA-4A56-8B22-3B5AE54F25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F28A68-1A36-4FF9-BAAF-3FDE6BAA1390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7BF97F-F4BA-4A56-8B22-3B5AE54F25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F28A68-1A36-4FF9-BAAF-3FDE6BAA1390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7BF97F-F4BA-4A56-8B22-3B5AE54F25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F28A68-1A36-4FF9-BAAF-3FDE6BAA1390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7BF97F-F4BA-4A56-8B22-3B5AE54F25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F28A68-1A36-4FF9-BAAF-3FDE6BAA1390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7BF97F-F4BA-4A56-8B22-3B5AE54F25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F28A68-1A36-4FF9-BAAF-3FDE6BAA1390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7BF97F-F4BA-4A56-8B22-3B5AE54F25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F28A68-1A36-4FF9-BAAF-3FDE6BAA1390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7BF97F-F4BA-4A56-8B22-3B5AE54F25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F28A68-1A36-4FF9-BAAF-3FDE6BAA1390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7BF97F-F4BA-4A56-8B22-3B5AE54F25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F28A68-1A36-4FF9-BAAF-3FDE6BAA1390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7BF97F-F4BA-4A56-8B22-3B5AE54F25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F28A68-1A36-4FF9-BAAF-3FDE6BAA1390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7BF97F-F4BA-4A56-8B22-3B5AE54F25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F28A68-1A36-4FF9-BAAF-3FDE6BAA1390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7BF97F-F4BA-4A56-8B22-3B5AE54F25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3F28A68-1A36-4FF9-BAAF-3FDE6BAA1390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37BF97F-F4BA-4A56-8B22-3B5AE54F25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Литературное чтение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3490" name="Picture 2" descr="http://www.compgalaxy.ru/upload/iblock/b60/b60fd168a99ee2bdd60adf01ba2a01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223976"/>
            <a:ext cx="4164278" cy="5634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857232"/>
            <a:ext cx="5861886" cy="560406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«Устное» 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5565284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- из уст в уста, т.е. без записи текста.</a:t>
            </a:r>
            <a:endParaRPr lang="ru-RU" sz="4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928670"/>
            <a:ext cx="6361952" cy="488968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«Творчество»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714488"/>
            <a:ext cx="5708160" cy="45339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- от слова «творить»,т.е. создавать.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928670"/>
            <a:ext cx="6361952" cy="488968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«Народное»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1714488"/>
            <a:ext cx="5286412" cy="45339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- создал народ.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Работа в учебнике. Словарь.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000" b="1" dirty="0" smtClean="0">
                <a:solidFill>
                  <a:srgbClr val="C00000"/>
                </a:solidFill>
              </a:rPr>
              <a:t>Стр. 213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4" name="Picture 2" descr="http://www.compgalaxy.ru/upload/iblock/b60/b60fd168a99ee2bdd60adf01ba2a01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223976"/>
            <a:ext cx="4164278" cy="5634024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071538" y="2857496"/>
            <a:ext cx="3571900" cy="2000264"/>
          </a:xfrm>
          <a:prstGeom prst="rect">
            <a:avLst/>
          </a:prstGeom>
        </p:spPr>
        <p:txBody>
          <a:bodyPr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«Передавать из уст в</a:t>
            </a:r>
            <a:r>
              <a:rPr kumimoji="0" lang="ru-RU" sz="4300" b="1" i="1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уста</a:t>
            </a:r>
            <a:r>
              <a:rPr kumimoji="0" lang="ru-RU" sz="43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endParaRPr kumimoji="0" lang="ru-RU" sz="4300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Работа в учебнике. </a:t>
            </a:r>
            <a:r>
              <a:rPr lang="ru-RU" i="1" smtClean="0"/>
              <a:t>Пословицы.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000" b="1" dirty="0" smtClean="0">
                <a:solidFill>
                  <a:srgbClr val="C00000"/>
                </a:solidFill>
              </a:rPr>
              <a:t>Стр. 15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4" name="Picture 2" descr="http://www.compgalaxy.ru/upload/iblock/b60/b60fd168a99ee2bdd60adf01ba2a01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223976"/>
            <a:ext cx="4164278" cy="5634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https://ds02.infourok.ru/uploads/ex/007b/0006f1d2-13a0e1dc/img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8" cy="7286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4678" y="-178859"/>
            <a:ext cx="64348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Оцените  себя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42900" y="4679511"/>
            <a:ext cx="1252904" cy="1636884"/>
          </a:xfrm>
          <a:prstGeom prst="ellipse">
            <a:avLst/>
          </a:prstGeom>
          <a:solidFill>
            <a:srgbClr val="F62828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754066" y="978097"/>
            <a:ext cx="6884376" cy="156966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понял  тему,  хорошо  работал  на  уроке</a:t>
            </a:r>
            <a:endParaRPr lang="ru-RU" sz="4800" b="1" dirty="0"/>
          </a:p>
        </p:txBody>
      </p:sp>
      <p:sp>
        <p:nvSpPr>
          <p:cNvPr id="5" name="Овал 4"/>
          <p:cNvSpPr/>
          <p:nvPr/>
        </p:nvSpPr>
        <p:spPr>
          <a:xfrm>
            <a:off x="342900" y="2804324"/>
            <a:ext cx="1252904" cy="160589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54066" y="2873716"/>
            <a:ext cx="6884376" cy="230832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понял  тему, но немного  ошибаюсь,  надо  повторить</a:t>
            </a:r>
            <a:endParaRPr lang="ru-RU" sz="4800" b="1" dirty="0"/>
          </a:p>
        </p:txBody>
      </p:sp>
      <p:sp>
        <p:nvSpPr>
          <p:cNvPr id="7" name="Овал 6"/>
          <p:cNvSpPr/>
          <p:nvPr/>
        </p:nvSpPr>
        <p:spPr>
          <a:xfrm>
            <a:off x="342900" y="929137"/>
            <a:ext cx="1252904" cy="1605896"/>
          </a:xfrm>
          <a:prstGeom prst="ellipse">
            <a:avLst/>
          </a:prstGeom>
          <a:solidFill>
            <a:srgbClr val="66FF66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754066" y="5119274"/>
            <a:ext cx="6884376" cy="1569660"/>
          </a:xfrm>
          <a:prstGeom prst="rect">
            <a:avLst/>
          </a:prstGeom>
          <a:noFill/>
          <a:ln w="57150">
            <a:solidFill>
              <a:srgbClr val="F62828"/>
            </a:solidFill>
          </a:ln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не  понял  тему,  не  запомнил</a:t>
            </a:r>
            <a:endParaRPr lang="ru-RU" sz="4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444678" y="-145703"/>
            <a:ext cx="64348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Оцените  себя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194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197" y="357166"/>
            <a:ext cx="8718803" cy="92333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C00000"/>
                </a:solidFill>
              </a:rPr>
              <a:t>Домашняя  работа.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25197" y="1439005"/>
            <a:ext cx="8718803" cy="5158103"/>
            <a:chOff x="566929" y="1439004"/>
            <a:chExt cx="11625070" cy="5158103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566929" y="1439333"/>
              <a:ext cx="11625070" cy="5157774"/>
              <a:chOff x="566929" y="1439333"/>
              <a:chExt cx="11625070" cy="5157774"/>
            </a:xfrm>
          </p:grpSpPr>
          <p:grpSp>
            <p:nvGrpSpPr>
              <p:cNvPr id="8" name="Группа 7"/>
              <p:cNvGrpSpPr/>
              <p:nvPr/>
            </p:nvGrpSpPr>
            <p:grpSpPr>
              <a:xfrm>
                <a:off x="566929" y="1439333"/>
                <a:ext cx="11625070" cy="5157774"/>
                <a:chOff x="566929" y="1439333"/>
                <a:chExt cx="11625070" cy="5157774"/>
              </a:xfrm>
            </p:grpSpPr>
            <p:grpSp>
              <p:nvGrpSpPr>
                <p:cNvPr id="11" name="Группа 10"/>
                <p:cNvGrpSpPr/>
                <p:nvPr/>
              </p:nvGrpSpPr>
              <p:grpSpPr>
                <a:xfrm>
                  <a:off x="566929" y="1439333"/>
                  <a:ext cx="11625070" cy="5157774"/>
                  <a:chOff x="566929" y="1439333"/>
                  <a:chExt cx="11625070" cy="5157774"/>
                </a:xfrm>
              </p:grpSpPr>
              <p:sp>
                <p:nvSpPr>
                  <p:cNvPr id="18" name="Прямоугольник 17"/>
                  <p:cNvSpPr/>
                  <p:nvPr/>
                </p:nvSpPr>
                <p:spPr>
                  <a:xfrm>
                    <a:off x="566929" y="1500173"/>
                    <a:ext cx="11625070" cy="5096934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cxnSp>
                <p:nvCxnSpPr>
                  <p:cNvPr id="19" name="Прямая соединительная линия 18"/>
                  <p:cNvCxnSpPr/>
                  <p:nvPr/>
                </p:nvCxnSpPr>
                <p:spPr>
                  <a:xfrm>
                    <a:off x="863600" y="1439333"/>
                    <a:ext cx="0" cy="5096934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2" name="Прямая соединительная линия 11"/>
                <p:cNvCxnSpPr/>
                <p:nvPr/>
              </p:nvCxnSpPr>
              <p:spPr>
                <a:xfrm>
                  <a:off x="863600" y="2082800"/>
                  <a:ext cx="11108267" cy="16933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Прямая соединительная линия 12"/>
                <p:cNvCxnSpPr/>
                <p:nvPr/>
              </p:nvCxnSpPr>
              <p:spPr>
                <a:xfrm>
                  <a:off x="863600" y="2743200"/>
                  <a:ext cx="11108267" cy="16933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Прямая соединительная линия 13"/>
                <p:cNvCxnSpPr/>
                <p:nvPr/>
              </p:nvCxnSpPr>
              <p:spPr>
                <a:xfrm>
                  <a:off x="863600" y="3403928"/>
                  <a:ext cx="11108267" cy="16933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Прямая соединительная линия 14"/>
                <p:cNvCxnSpPr/>
                <p:nvPr/>
              </p:nvCxnSpPr>
              <p:spPr>
                <a:xfrm>
                  <a:off x="863600" y="4064656"/>
                  <a:ext cx="11108267" cy="16933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Прямая соединительная линия 15"/>
                <p:cNvCxnSpPr/>
                <p:nvPr/>
              </p:nvCxnSpPr>
              <p:spPr>
                <a:xfrm>
                  <a:off x="863600" y="4725384"/>
                  <a:ext cx="11108267" cy="16933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Прямая соединительная линия 16"/>
                <p:cNvCxnSpPr/>
                <p:nvPr/>
              </p:nvCxnSpPr>
              <p:spPr>
                <a:xfrm>
                  <a:off x="863600" y="5369179"/>
                  <a:ext cx="11108267" cy="16933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" name="TextBox 8"/>
              <p:cNvSpPr txBox="1"/>
              <p:nvPr/>
            </p:nvSpPr>
            <p:spPr>
              <a:xfrm>
                <a:off x="838197" y="2213610"/>
                <a:ext cx="233680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000" b="1" dirty="0" err="1" smtClean="0">
                    <a:solidFill>
                      <a:srgbClr val="0E0076"/>
                    </a:solidFill>
                    <a:latin typeface="Propisi" panose="02000508030000020003" pitchFamily="2" charset="0"/>
                  </a:rPr>
                  <a:t>Чтен</a:t>
                </a:r>
                <a:r>
                  <a:rPr lang="ru-RU" sz="4000" b="1" dirty="0" smtClean="0">
                    <a:solidFill>
                      <a:srgbClr val="0E0076"/>
                    </a:solidFill>
                    <a:latin typeface="Propisi" panose="02000508030000020003" pitchFamily="2" charset="0"/>
                  </a:rPr>
                  <a:t>.</a:t>
                </a:r>
                <a:endParaRPr lang="ru-RU" sz="4000" b="1" dirty="0">
                  <a:solidFill>
                    <a:srgbClr val="002060"/>
                  </a:solidFill>
                  <a:latin typeface="Propisi" panose="02000508030000020003" pitchFamily="2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143229" y="1928801"/>
                <a:ext cx="801254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6000" b="1" i="1" dirty="0" smtClean="0">
                    <a:solidFill>
                      <a:srgbClr val="0E0076"/>
                    </a:solidFill>
                    <a:latin typeface="Bookman Old Style" pitchFamily="18" charset="0"/>
                  </a:rPr>
                  <a:t>с.15 у.3</a:t>
                </a:r>
                <a:endParaRPr lang="ru-RU" sz="6000" b="1" i="1" dirty="0">
                  <a:solidFill>
                    <a:srgbClr val="0E0076"/>
                  </a:solidFill>
                  <a:latin typeface="Bookman Old Style" pitchFamily="18" charset="0"/>
                </a:endParaRPr>
              </a:p>
            </p:txBody>
          </p:sp>
        </p:grpSp>
        <p:cxnSp>
          <p:nvCxnSpPr>
            <p:cNvPr id="5" name="Прямая соединительная линия 4"/>
            <p:cNvCxnSpPr/>
            <p:nvPr/>
          </p:nvCxnSpPr>
          <p:spPr>
            <a:xfrm>
              <a:off x="2709332" y="1439004"/>
              <a:ext cx="0" cy="508032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1413067" y="1439333"/>
              <a:ext cx="67733" cy="5080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10820400" y="1439333"/>
              <a:ext cx="67733" cy="5080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26020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3000372"/>
            <a:ext cx="7362084" cy="3248028"/>
          </a:xfrm>
        </p:spPr>
        <p:txBody>
          <a:bodyPr/>
          <a:lstStyle/>
          <a:p>
            <a:pPr algn="ctr">
              <a:buNone/>
              <a:defRPr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Прозвенел звонок весёлый, </a:t>
            </a:r>
          </a:p>
          <a:p>
            <a:pPr algn="ctr" eaLnBrk="0" hangingPunct="0">
              <a:buNone/>
              <a:defRPr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Подошёл урок к концу.</a:t>
            </a:r>
          </a:p>
          <a:p>
            <a:pPr algn="ctr" eaLnBrk="0" hangingPunct="0">
              <a:buNone/>
              <a:defRPr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Повторили всё, что знали</a:t>
            </a:r>
          </a:p>
          <a:p>
            <a:pPr algn="ctr" eaLnBrk="0" hangingPunct="0">
              <a:buNone/>
              <a:defRPr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сегодня МОЛОДЦЫ!</a:t>
            </a:r>
          </a:p>
          <a:p>
            <a:endParaRPr lang="ru-RU" dirty="0"/>
          </a:p>
        </p:txBody>
      </p:sp>
      <p:pic>
        <p:nvPicPr>
          <p:cNvPr id="1026" name="Picture 2" descr="http://berezovka2008.ucoz.ru/graffiti/is/kolokolchik_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839862">
            <a:off x="1640217" y="256161"/>
            <a:ext cx="1774959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06" y="274638"/>
            <a:ext cx="5043494" cy="1143000"/>
          </a:xfrm>
        </p:spPr>
        <p:txBody>
          <a:bodyPr/>
          <a:lstStyle/>
          <a:p>
            <a:r>
              <a:rPr lang="ru-RU" b="1" i="1" dirty="0" err="1" smtClean="0"/>
              <a:t>Чистоговорка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2143116"/>
            <a:ext cx="7615262" cy="398304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4000" b="1" dirty="0" err="1" smtClean="0"/>
              <a:t>Ко-ко-ко</a:t>
            </a:r>
            <a:r>
              <a:rPr lang="ru-RU" sz="4000" b="1" dirty="0" smtClean="0"/>
              <a:t>- кошка любит молоко.</a:t>
            </a:r>
          </a:p>
          <a:p>
            <a:pPr>
              <a:buNone/>
            </a:pPr>
            <a:r>
              <a:rPr lang="ru-RU" sz="4000" b="1" dirty="0" smtClean="0"/>
              <a:t>Га-га-га у козы рога.</a:t>
            </a:r>
          </a:p>
          <a:p>
            <a:pPr>
              <a:buNone/>
            </a:pPr>
            <a:r>
              <a:rPr lang="ru-RU" sz="4000" b="1" dirty="0" smtClean="0"/>
              <a:t>Ха-ха-ха- не поймать нам петуха.</a:t>
            </a:r>
          </a:p>
          <a:p>
            <a:pPr>
              <a:buNone/>
            </a:pPr>
            <a:r>
              <a:rPr lang="ru-RU" sz="4000" b="1" dirty="0" err="1" smtClean="0"/>
              <a:t>Ой-ой-ой-зайке</a:t>
            </a:r>
            <a:r>
              <a:rPr lang="ru-RU" sz="4000" b="1" dirty="0" smtClean="0"/>
              <a:t> холодно зимой.</a:t>
            </a:r>
          </a:p>
          <a:p>
            <a:pPr>
              <a:buNone/>
            </a:pPr>
            <a:r>
              <a:rPr lang="ru-RU" sz="4000" b="1" dirty="0" smtClean="0"/>
              <a:t>На горе гогочут гуси.</a:t>
            </a:r>
          </a:p>
          <a:p>
            <a:pPr>
              <a:buNone/>
            </a:pPr>
            <a:r>
              <a:rPr lang="ru-RU" sz="4000" b="1" dirty="0" smtClean="0"/>
              <a:t> Хомячку на ухо села муха.</a:t>
            </a:r>
            <a:endParaRPr lang="ru-RU" sz="4000" b="1" dirty="0"/>
          </a:p>
        </p:txBody>
      </p:sp>
      <p:pic>
        <p:nvPicPr>
          <p:cNvPr id="50178" name="Picture 2" descr="http://ivanovo.buyreklama.ru/ivanovo/photos/20760606/%E1%F3%E4%E5%EC%20%E3%EE%E2%EE%F0%E8%F2%FC%20%EF%F0%E0%E2%E8%EB%FC%ED%E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286689" cy="22145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274638"/>
            <a:ext cx="6504828" cy="1143000"/>
          </a:xfrm>
        </p:spPr>
        <p:txBody>
          <a:bodyPr/>
          <a:lstStyle/>
          <a:p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</a:rPr>
              <a:t>Р.Сеф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 «Читателю»</a:t>
            </a: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shmeleva-av-svetlyachok39.edumsko.ru/uploads/3000/7340/persona/articles/3ead4f17fa9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344510"/>
            <a:ext cx="4500594" cy="55134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rgbClr val="C00000"/>
                </a:solidFill>
              </a:rPr>
              <a:t>Расшифруй слова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5400" b="1" dirty="0" smtClean="0"/>
              <a:t>ППУСТНОЕЕИВЮВ</a:t>
            </a:r>
          </a:p>
          <a:p>
            <a:pPr>
              <a:buNone/>
            </a:pPr>
            <a:endParaRPr lang="ru-RU" sz="5400" b="1" dirty="0" smtClean="0"/>
          </a:p>
          <a:p>
            <a:pPr>
              <a:buNone/>
            </a:pPr>
            <a:r>
              <a:rPr lang="ru-RU" sz="5400" b="1" dirty="0" smtClean="0"/>
              <a:t>ШУВНАРОДНОЕВУФС</a:t>
            </a:r>
          </a:p>
          <a:p>
            <a:pPr>
              <a:buNone/>
            </a:pPr>
            <a:endParaRPr lang="ru-RU" sz="5400" b="1" dirty="0" smtClean="0"/>
          </a:p>
          <a:p>
            <a:pPr>
              <a:buNone/>
            </a:pPr>
            <a:r>
              <a:rPr lang="ru-RU" sz="5400" b="1" dirty="0" smtClean="0"/>
              <a:t>ЧАРТВОРЧЕСТВОЗУТ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rgbClr val="C00000"/>
                </a:solidFill>
              </a:rPr>
              <a:t>Расшифруй слова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5400" b="1" dirty="0" smtClean="0"/>
              <a:t>ПП</a:t>
            </a:r>
            <a:r>
              <a:rPr lang="ru-RU" sz="5400" b="1" dirty="0" smtClean="0">
                <a:solidFill>
                  <a:srgbClr val="FF0000"/>
                </a:solidFill>
              </a:rPr>
              <a:t>УСТНОЕ</a:t>
            </a:r>
            <a:r>
              <a:rPr lang="ru-RU" sz="5400" b="1" dirty="0" smtClean="0"/>
              <a:t>ЕИВЮВ</a:t>
            </a:r>
          </a:p>
          <a:p>
            <a:pPr>
              <a:buNone/>
            </a:pPr>
            <a:endParaRPr lang="ru-RU" sz="5400" b="1" dirty="0" smtClean="0"/>
          </a:p>
          <a:p>
            <a:pPr>
              <a:buNone/>
            </a:pPr>
            <a:r>
              <a:rPr lang="ru-RU" sz="5400" b="1" dirty="0" smtClean="0"/>
              <a:t>ШУВ</a:t>
            </a:r>
            <a:r>
              <a:rPr lang="ru-RU" sz="5400" b="1" dirty="0" smtClean="0">
                <a:solidFill>
                  <a:srgbClr val="FF0000"/>
                </a:solidFill>
              </a:rPr>
              <a:t>НАРОДНОЕ</a:t>
            </a:r>
            <a:r>
              <a:rPr lang="ru-RU" sz="5400" b="1" dirty="0" smtClean="0"/>
              <a:t>ВУФС</a:t>
            </a:r>
          </a:p>
          <a:p>
            <a:pPr>
              <a:buNone/>
            </a:pPr>
            <a:endParaRPr lang="ru-RU" sz="5400" b="1" dirty="0" smtClean="0"/>
          </a:p>
          <a:p>
            <a:pPr>
              <a:buNone/>
            </a:pPr>
            <a:r>
              <a:rPr lang="ru-RU" sz="5400" b="1" dirty="0" smtClean="0"/>
              <a:t>ЧАР</a:t>
            </a:r>
            <a:r>
              <a:rPr lang="ru-RU" sz="5400" b="1" dirty="0" smtClean="0">
                <a:solidFill>
                  <a:srgbClr val="FF0000"/>
                </a:solidFill>
              </a:rPr>
              <a:t>ТВОРЧЕСТВО</a:t>
            </a:r>
            <a:r>
              <a:rPr lang="ru-RU" sz="5400" b="1" dirty="0" smtClean="0"/>
              <a:t>ЗУТ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1643050"/>
            <a:ext cx="7406640" cy="785818"/>
          </a:xfrm>
        </p:spPr>
        <p:txBody>
          <a:bodyPr>
            <a:noAutofit/>
          </a:bodyPr>
          <a:lstStyle/>
          <a:p>
            <a:pPr algn="ctr"/>
            <a:r>
              <a:rPr lang="ru-RU" sz="6000" b="1" i="1" dirty="0" smtClean="0">
                <a:solidFill>
                  <a:srgbClr val="C00000"/>
                </a:solidFill>
              </a:rPr>
              <a:t>УСТНОЕ НАРОДНОЕ ТВОРЧЕСТВО</a:t>
            </a:r>
            <a:endParaRPr lang="ru-RU" sz="6000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66" name="Picture 2" descr="http://kristof-blog.ru/picture4.png?i=16428&amp;k=kartinki-ustnoe-narodnoe-tvorchestv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068" y="2428869"/>
            <a:ext cx="8143932" cy="44291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0707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214290"/>
            <a:ext cx="8001024" cy="3000396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старину быт русского народа был иным. Информацию люди получали через русское народное творчество.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Ведь не было ни компьютеров ни книг, ни телевидения, ни радио.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 для того, что бы коротать долгие зимние вечера, наши предки рассказывали сказки,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пели песни собственного сочинения.</a:t>
            </a:r>
            <a:endParaRPr lang="ru-RU" sz="2400" dirty="0"/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2883450"/>
            <a:ext cx="3643338" cy="397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6562" name="Picture 2" descr="https://fs00.infourok.ru/images/doc/226/34907/1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Работа в учебнике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000" b="1" dirty="0" smtClean="0">
                <a:solidFill>
                  <a:srgbClr val="C00000"/>
                </a:solidFill>
              </a:rPr>
              <a:t>Стр. 14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4" name="Picture 2" descr="http://www.compgalaxy.ru/upload/iblock/b60/b60fd168a99ee2bdd60adf01ba2a01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223976"/>
            <a:ext cx="4164278" cy="5634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541</TotalTime>
  <Words>185</Words>
  <Application>Microsoft Office PowerPoint</Application>
  <PresentationFormat>Экран (4:3)</PresentationFormat>
  <Paragraphs>48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Литературное чтение</vt:lpstr>
      <vt:lpstr>Чистоговорка</vt:lpstr>
      <vt:lpstr>Р.Сеф «Читателю»</vt:lpstr>
      <vt:lpstr>Расшифруй слова</vt:lpstr>
      <vt:lpstr>Расшифруй слова</vt:lpstr>
      <vt:lpstr>УСТНОЕ НАРОДНОЕ ТВОРЧЕСТВО</vt:lpstr>
      <vt:lpstr>Слайд 7</vt:lpstr>
      <vt:lpstr>Слайд 8</vt:lpstr>
      <vt:lpstr>Работа в учебнике</vt:lpstr>
      <vt:lpstr>«Устное» </vt:lpstr>
      <vt:lpstr>«Творчество»</vt:lpstr>
      <vt:lpstr>«Народное»</vt:lpstr>
      <vt:lpstr>Работа в учебнике. Словарь.</vt:lpstr>
      <vt:lpstr>Работа в учебнике. Пословицы.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учитель</cp:lastModifiedBy>
  <cp:revision>25</cp:revision>
  <dcterms:created xsi:type="dcterms:W3CDTF">2012-09-12T04:22:52Z</dcterms:created>
  <dcterms:modified xsi:type="dcterms:W3CDTF">2017-09-10T23:35:17Z</dcterms:modified>
</cp:coreProperties>
</file>